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4" autoAdjust="0"/>
    <p:restoredTop sz="94240" autoAdjust="0"/>
  </p:normalViewPr>
  <p:slideViewPr>
    <p:cSldViewPr>
      <p:cViewPr varScale="1">
        <p:scale>
          <a:sx n="106" d="100"/>
          <a:sy n="106" d="100"/>
        </p:scale>
        <p:origin x="200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3076364" cy="511731"/>
          </a:xfrm>
          <a:prstGeom prst="rect">
            <a:avLst/>
          </a:prstGeom>
        </p:spPr>
        <p:txBody>
          <a:bodyPr vert="horz" lIns="94550" tIns="47276" rIns="94550" bIns="472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12"/>
            <a:ext cx="3076364" cy="511731"/>
          </a:xfrm>
          <a:prstGeom prst="rect">
            <a:avLst/>
          </a:prstGeom>
        </p:spPr>
        <p:txBody>
          <a:bodyPr vert="horz" lIns="94550" tIns="47276" rIns="94550" bIns="47276" rtlCol="0"/>
          <a:lstStyle>
            <a:lvl1pPr algn="r">
              <a:defRPr sz="1200"/>
            </a:lvl1pPr>
          </a:lstStyle>
          <a:p>
            <a:fld id="{2DCC1A4C-4920-4C4C-BD38-D3695C0113A4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8350"/>
            <a:ext cx="5543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0" tIns="47276" rIns="94550" bIns="4727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550" tIns="47276" rIns="94550" bIns="47276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18"/>
            <a:ext cx="3076364" cy="511731"/>
          </a:xfrm>
          <a:prstGeom prst="rect">
            <a:avLst/>
          </a:prstGeom>
        </p:spPr>
        <p:txBody>
          <a:bodyPr vert="horz" lIns="94550" tIns="47276" rIns="94550" bIns="472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18"/>
            <a:ext cx="3076364" cy="511731"/>
          </a:xfrm>
          <a:prstGeom prst="rect">
            <a:avLst/>
          </a:prstGeom>
        </p:spPr>
        <p:txBody>
          <a:bodyPr vert="horz" lIns="94550" tIns="47276" rIns="94550" bIns="47276" rtlCol="0" anchor="b"/>
          <a:lstStyle>
            <a:lvl1pPr algn="r">
              <a:defRPr sz="1200"/>
            </a:lvl1pPr>
          </a:lstStyle>
          <a:p>
            <a:fld id="{ED47BAB3-304D-4FD0-99CE-4A9D53E845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BAB3-304D-4FD0-99CE-4A9D53E8455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42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BAB3-304D-4FD0-99CE-4A9D53E8455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79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5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05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5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06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37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29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989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14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68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48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B97E-D498-43AE-A934-4E1881EF63AD}" type="datetimeFigureOut">
              <a:rPr kumimoji="1" lang="ja-JP" altLang="en-US" smtClean="0"/>
              <a:pPr/>
              <a:t>2018/7/5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D335-4A54-48C0-8648-2B7C6B9D2A7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://www.gakko.otsuka.tsukuba.ac.jp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/>
          <p:cNvSpPr/>
          <p:nvPr/>
        </p:nvSpPr>
        <p:spPr>
          <a:xfrm>
            <a:off x="5225480" y="819234"/>
            <a:ext cx="46649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5241032" y="167647"/>
            <a:ext cx="4664968" cy="540000"/>
          </a:xfrm>
          <a:solidFill>
            <a:srgbClr val="7030A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n-US" altLang="ja-JP" sz="10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18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3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筑波大学附属学校ＮＥＷＳ</a:t>
            </a:r>
            <a:r>
              <a:rPr lang="ja-JP" altLang="en-US" sz="18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1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vol.</a:t>
            </a:r>
            <a:r>
              <a:rPr lang="ja-JP" altLang="en-US" sz="21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ja-JP" altLang="en-US" sz="2100" b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</a:t>
            </a:r>
            <a:r>
              <a:rPr lang="en-US" altLang="ja-JP" sz="14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2/1</a:t>
            </a:r>
            <a:r>
              <a:rPr lang="ja-JP" altLang="en-US" sz="14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6/30</a:t>
            </a:r>
            <a:endParaRPr lang="en-US" altLang="ja-JP" sz="9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50" b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8"/>
          <p:cNvSpPr>
            <a:spLocks noChangeArrowheads="1"/>
          </p:cNvSpPr>
          <p:nvPr/>
        </p:nvSpPr>
        <p:spPr bwMode="auto">
          <a:xfrm>
            <a:off x="53324" y="6175120"/>
            <a:ext cx="4104456" cy="43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■発行元：筑波大学附属学校教育局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URL : </a:t>
            </a:r>
            <a:r>
              <a:rPr lang="en-US" altLang="ja-JP" sz="7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  <a:hlinkClick r:id="rId3"/>
              </a:rPr>
              <a:t>http://www.gakko.otsuka.tsukuba.ac.jp/</a:t>
            </a:r>
            <a:endParaRPr lang="en-US" altLang="ja-JP" sz="7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TEL : 03-3942-6800</a:t>
            </a:r>
            <a:endParaRPr kumimoji="1" 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5312078" y="756622"/>
            <a:ext cx="4592960" cy="504000"/>
            <a:chOff x="-20831" y="260645"/>
            <a:chExt cx="4665626" cy="468003"/>
          </a:xfrm>
          <a:solidFill>
            <a:schemeClr val="bg1">
              <a:alpha val="0"/>
            </a:schemeClr>
          </a:solidFill>
        </p:grpSpPr>
        <p:pic>
          <p:nvPicPr>
            <p:cNvPr id="52" name="図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31" y="260645"/>
              <a:ext cx="440233" cy="432667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93" y="260648"/>
              <a:ext cx="502038" cy="43104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4" name="図 53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40" y="260647"/>
              <a:ext cx="504946" cy="468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97" y="260648"/>
              <a:ext cx="448909" cy="43204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849" y="260645"/>
              <a:ext cx="475404" cy="461821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8701" y="260648"/>
              <a:ext cx="475840" cy="43706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8" name="図 57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765" y="260645"/>
              <a:ext cx="475404" cy="468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9" name="図 58"/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808" y="260648"/>
              <a:ext cx="475404" cy="468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0" name="図 59"/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827" y="260648"/>
              <a:ext cx="475404" cy="468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1" name="図 60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391" y="260648"/>
              <a:ext cx="475404" cy="4680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2" name="正方形/長方形 28"/>
          <p:cNvSpPr>
            <a:spLocks noChangeArrowheads="1"/>
          </p:cNvSpPr>
          <p:nvPr/>
        </p:nvSpPr>
        <p:spPr bwMode="auto">
          <a:xfrm>
            <a:off x="5253130" y="2077000"/>
            <a:ext cx="4664968" cy="42484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正方形/長方形 40"/>
          <p:cNvSpPr>
            <a:spLocks noChangeArrowheads="1"/>
          </p:cNvSpPr>
          <p:nvPr/>
        </p:nvSpPr>
        <p:spPr bwMode="auto">
          <a:xfrm>
            <a:off x="5127810" y="5532496"/>
            <a:ext cx="4774163" cy="8488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896938">
              <a:tabLst>
                <a:tab pos="1349375" algn="l"/>
                <a:tab pos="1611313" algn="l"/>
                <a:tab pos="1792288" algn="l"/>
                <a:tab pos="2063750" algn="l"/>
                <a:tab pos="2154238" algn="l"/>
              </a:tabLst>
            </a:pP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（左上）附属駒場中・高等学校　　校内</a:t>
            </a:r>
            <a:r>
              <a:rPr lang="ja-JP" altLang="en-US" sz="8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ロードレース</a:t>
            </a:r>
            <a:endParaRPr lang="en-US" altLang="ja-JP" sz="8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defTabSz="896938">
              <a:tabLst>
                <a:tab pos="1349375" algn="l"/>
                <a:tab pos="1611313" algn="l"/>
                <a:tab pos="1792288" algn="l"/>
                <a:tab pos="2063750" algn="l"/>
                <a:tab pos="2154238" algn="l"/>
              </a:tabLst>
            </a:pP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（左下）附属聴覚特別支援学校　　フランスパリ聾学校生徒来校・交流</a:t>
            </a:r>
            <a:r>
              <a:rPr lang="en-US" altLang="ja-JP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	</a:t>
            </a:r>
            <a:endParaRPr lang="en-US" altLang="ja-JP" sz="8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>
              <a:tabLst>
                <a:tab pos="1611313" algn="l"/>
                <a:tab pos="2154238" algn="l"/>
              </a:tabLst>
            </a:pP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（右上）附属視覚特別支援学校　　オセロ交流戦（附属視覚、附属桐が丘交流行事）</a:t>
            </a:r>
            <a:endParaRPr lang="en-US" altLang="ja-JP" sz="8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>
              <a:tabLst>
                <a:tab pos="1611313" algn="l"/>
                <a:tab pos="2154238" algn="l"/>
              </a:tabLst>
            </a:pPr>
            <a:r>
              <a:rPr lang="ja-JP" altLang="en-US" sz="8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　　附属桐が丘特別支援学校　</a:t>
            </a:r>
            <a:endParaRPr lang="en-US" altLang="ja-JP" sz="8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tabLst>
                <a:tab pos="1439863" algn="l"/>
                <a:tab pos="1611313" algn="l"/>
                <a:tab pos="1792288" algn="l"/>
                <a:tab pos="2058988" algn="l"/>
                <a:tab pos="2154238" algn="l"/>
                <a:tab pos="2241550" algn="l"/>
              </a:tabLst>
            </a:pP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（右下</a:t>
            </a:r>
            <a:r>
              <a:rPr lang="ja-JP" altLang="en-US" sz="8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）附属小学校　</a:t>
            </a:r>
            <a:r>
              <a:rPr lang="ja-JP" altLang="en-US" sz="80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　　　　　　サンフランシスコ</a:t>
            </a:r>
            <a:r>
              <a:rPr lang="ja-JP" altLang="en-US" sz="8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の小学校との交流会</a:t>
            </a:r>
            <a:endParaRPr lang="en-US" altLang="ja-JP" sz="80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-4932" y="4289471"/>
            <a:ext cx="5210209" cy="7771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896938" fontAlgn="base">
              <a:spcBef>
                <a:spcPts val="100"/>
              </a:spcBef>
              <a:spcAft>
                <a:spcPts val="100"/>
              </a:spcAft>
              <a:tabLst>
                <a:tab pos="87313" algn="l"/>
                <a:tab pos="898525" algn="l"/>
                <a:tab pos="984250" algn="l"/>
                <a:tab pos="1074738" algn="l"/>
                <a:tab pos="1168400" algn="l"/>
                <a:tab pos="1343025" algn="l"/>
                <a:tab pos="1795463" algn="l"/>
                <a:tab pos="1884363" algn="l"/>
                <a:tab pos="1971675" algn="l"/>
                <a:tab pos="2058988" algn="l"/>
                <a:tab pos="2241550" algn="l"/>
                <a:tab pos="2330450" algn="l"/>
                <a:tab pos="2417763" algn="l"/>
              </a:tabLst>
            </a:pP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26" name="テキスト プレースホルダー 2"/>
          <p:cNvSpPr txBox="1">
            <a:spLocks/>
          </p:cNvSpPr>
          <p:nvPr/>
        </p:nvSpPr>
        <p:spPr>
          <a:xfrm>
            <a:off x="95784" y="2128377"/>
            <a:ext cx="462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36000" rIns="9144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附属聴覚特別支援学校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月）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-25361" y="4385518"/>
            <a:ext cx="4565725" cy="2234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896938" fontAlgn="base">
              <a:spcBef>
                <a:spcPts val="100"/>
              </a:spcBef>
              <a:spcAft>
                <a:spcPts val="100"/>
              </a:spcAft>
              <a:tabLst>
                <a:tab pos="87313" algn="l"/>
                <a:tab pos="898525" algn="l"/>
                <a:tab pos="984250" algn="l"/>
                <a:tab pos="1074738" algn="l"/>
                <a:tab pos="1168400" algn="l"/>
                <a:tab pos="1343025" algn="l"/>
                <a:tab pos="1884363" algn="l"/>
                <a:tab pos="1971675" algn="l"/>
                <a:tab pos="2058988" algn="l"/>
                <a:tab pos="2241550" algn="l"/>
                <a:tab pos="2330450" algn="l"/>
                <a:tab pos="2417763" algn="l"/>
              </a:tabLst>
            </a:pP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34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15243" y="2287619"/>
            <a:ext cx="4786070" cy="1337945"/>
          </a:xfrm>
          <a:ln>
            <a:noFill/>
          </a:ln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48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回関東地区聾学校中学部陸上競技大会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>
              <a:buNone/>
              <a:tabLst>
                <a:tab pos="896938" algn="l"/>
                <a:tab pos="1076325" algn="l"/>
                <a:tab pos="2420938" algn="l"/>
                <a:tab pos="2509838" algn="l"/>
                <a:tab pos="2600325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100m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優勝・第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優勝・第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896938" algn="l"/>
                <a:tab pos="985838" algn="l"/>
                <a:tab pos="1076325" algn="l"/>
                <a:tab pos="2509838" algn="l"/>
                <a:tab pos="2600325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共通男子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200m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優勝・第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1500m 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位、共通男子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優勝</a:t>
            </a:r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4×100m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リレー　優勝</a:t>
            </a:r>
            <a:endParaRPr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1255713" algn="l"/>
                <a:tab pos="1344613" algn="l"/>
                <a:tab pos="2241550" algn="l"/>
                <a:tab pos="2330450" algn="l"/>
                <a:tab pos="3944938" algn="l"/>
              </a:tabLst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年女子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共通女子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優勝・第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位、共通女子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800m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896938" algn="l"/>
                <a:tab pos="985838" algn="l"/>
                <a:tab pos="1344613" algn="l"/>
                <a:tab pos="1435100" algn="l"/>
                <a:tab pos="2330450" algn="l"/>
                <a:tab pos="3675063" algn="l"/>
                <a:tab pos="3854450" algn="l"/>
                <a:tab pos="3944938" algn="l"/>
              </a:tabLst>
            </a:pP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年女子　走幅跳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優勝、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共通女子　走幅跳び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優勝、女子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4×100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ｍリレー　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・全労済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小学生作文コンクール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小学部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年男子（現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年）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銀賞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1527175" algn="l"/>
              </a:tabLst>
            </a:pP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小学部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男子（現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）　銅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賞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0276" y="1819365"/>
            <a:ext cx="2325724" cy="1745151"/>
          </a:xfrm>
          <a:prstGeom prst="rect">
            <a:avLst/>
          </a:prstGeom>
        </p:spPr>
      </p:pic>
      <p:sp>
        <p:nvSpPr>
          <p:cNvPr id="35" name="テキスト プレースホルダー 2"/>
          <p:cNvSpPr txBox="1">
            <a:spLocks/>
          </p:cNvSpPr>
          <p:nvPr/>
        </p:nvSpPr>
        <p:spPr>
          <a:xfrm>
            <a:off x="112356" y="168969"/>
            <a:ext cx="462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36000" rIns="9144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附属視覚特別支援学校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月）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13738" y="327621"/>
            <a:ext cx="4786070" cy="1846125"/>
          </a:xfrm>
          <a:ln>
            <a:noFill/>
          </a:ln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19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回東京都障害者スポーツ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（サウンドテーブルテニス競技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・男子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の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部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深井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聡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太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　　　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永盛楓人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　　　　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鍼灸科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高橋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望、高等部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中田雄大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・女子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の部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高桑百花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zh-TW" altLang="en-US" sz="800" dirty="0">
                <a:latin typeface="HG丸ｺﾞｼｯｸM-PRO" pitchFamily="50" charset="-128"/>
                <a:ea typeface="HG丸ｺﾞｼｯｸM-PRO" pitchFamily="50" charset="-128"/>
              </a:rPr>
              <a:t>陸上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競技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2508250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安部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遥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女子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1500m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走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ja-JP" altLang="en-US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2417763" algn="l"/>
                <a:tab pos="25082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東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菜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優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女子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100m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走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ja-JP" altLang="en-US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25082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福島幹太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男子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走り幅跳び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ja-JP" altLang="en-US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25082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鈴木海人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男子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100m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走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ja-JP" altLang="en-US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25082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藤田朱音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女子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200m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走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トビタテ！留学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JAPAN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４名採用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テキスト プレースホルダー 2"/>
          <p:cNvSpPr txBox="1">
            <a:spLocks/>
          </p:cNvSpPr>
          <p:nvPr/>
        </p:nvSpPr>
        <p:spPr>
          <a:xfrm>
            <a:off x="95784" y="5207433"/>
            <a:ext cx="462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36000" rIns="9144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附属桐が丘特別支援学校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月）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19466" y="5392752"/>
            <a:ext cx="4900389" cy="608960"/>
          </a:xfrm>
          <a:ln>
            <a:noFill/>
          </a:ln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19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東京都障害者スポーツ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大会　陸上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競技（身体・精神部門）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メダル獲得総数：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57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金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メダル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、銀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メダル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18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、銅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メダル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16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個）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　松浦歩美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50m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大会新記録）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" name="テキスト プレースホルダー 2"/>
          <p:cNvSpPr txBox="1">
            <a:spLocks/>
          </p:cNvSpPr>
          <p:nvPr/>
        </p:nvSpPr>
        <p:spPr>
          <a:xfrm>
            <a:off x="103333" y="3621567"/>
            <a:ext cx="462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36000" rIns="9144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附属</a:t>
            </a:r>
            <a:r>
              <a:rPr lang="ja-JP" altLang="en-US" sz="11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大塚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特別支援学校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en-US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２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月）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27014" y="3761626"/>
            <a:ext cx="4900389" cy="1440487"/>
          </a:xfrm>
          <a:ln>
            <a:noFill/>
          </a:ln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19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東京都障害者スポーツ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zh-TW" altLang="en-US" sz="800" dirty="0">
                <a:latin typeface="HG丸ｺﾞｼｯｸM-PRO" pitchFamily="50" charset="-128"/>
                <a:ea typeface="HG丸ｺﾞｼｯｸM-PRO" pitchFamily="50" charset="-128"/>
              </a:rPr>
              <a:t>陸上競技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歳女子　曽我百花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走競技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200m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（水泳競技）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歳男子　栃倉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一輝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クロール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25m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位、平泳ぎ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25m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第１位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（フライングディスク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競技）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都築厚太　種目：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ディスタンス　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中村帆吹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種目：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ディスタンス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森下翔太　種目：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アキュラシー　準優勝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高等部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佐藤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亜衣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種目：アキュラシー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準優勝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・高等部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年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関崎萩乃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種目：アキュラシー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15"/>
          <a:srcRect l="19739" t="-2012"/>
          <a:stretch/>
        </p:blipFill>
        <p:spPr>
          <a:xfrm>
            <a:off x="7820620" y="3501008"/>
            <a:ext cx="2094292" cy="19928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48" y="1798868"/>
            <a:ext cx="2621824" cy="1752556"/>
          </a:xfrm>
          <a:prstGeom prst="rect">
            <a:avLst/>
          </a:prstGeom>
        </p:spPr>
      </p:pic>
      <p:sp>
        <p:nvSpPr>
          <p:cNvPr id="12" name="テキスト プレースホルダー 11"/>
          <p:cNvSpPr>
            <a:spLocks noGrp="1"/>
          </p:cNvSpPr>
          <p:nvPr>
            <p:ph type="body" idx="1"/>
          </p:nvPr>
        </p:nvSpPr>
        <p:spPr>
          <a:xfrm>
            <a:off x="5248779" y="1280553"/>
            <a:ext cx="4664968" cy="540000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ja-JP" altLang="en-US" sz="9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9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algn="ctr"/>
            <a:r>
              <a:rPr lang="en-US" altLang="ja-JP" sz="18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8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b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初夏</a:t>
            </a:r>
            <a:r>
              <a:rPr lang="ja-JP" altLang="en-US" sz="18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r>
              <a:rPr lang="ja-JP" altLang="en-US" sz="1800" b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附属学校児童・生徒の活躍</a:t>
            </a:r>
            <a:r>
              <a:rPr lang="ja-JP" altLang="en-US" sz="18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8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9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600" b="0" dirty="0" smtClean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60" y="3535884"/>
            <a:ext cx="2610660" cy="19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205019" y="2458266"/>
            <a:ext cx="4751145" cy="26452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  <a:tab pos="1612900" algn="l"/>
                <a:tab pos="1703388" algn="l"/>
                <a:tab pos="1792288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年（現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年）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高橋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創　　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zh-TW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lang="zh-TW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年度東京都高体連陸上競技部　</a:t>
            </a:r>
            <a:endParaRPr lang="en-US" altLang="zh-TW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en-US" altLang="zh-TW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zh-TW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              	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新人</a:t>
            </a:r>
            <a:r>
              <a:rPr lang="zh-TW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優秀選手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賞</a:t>
            </a:r>
            <a:endParaRPr lang="en-US" altLang="zh-TW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7550" algn="l"/>
                <a:tab pos="806450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ｳｫﾙｼｭ禅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zh-TW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71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lang="zh-TW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東京都高等学校陸上競技対校選手権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大会</a:t>
            </a:r>
            <a:endParaRPr lang="en-US" altLang="zh-TW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en-US" altLang="zh-TW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zh-TW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	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400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ｍＨ　第６位⇒関東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大会に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出場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高橋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創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	</a:t>
            </a:r>
            <a:r>
              <a:rPr lang="zh-TW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zh-TW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71</a:t>
            </a:r>
            <a:r>
              <a:rPr lang="zh-TW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回東京都高等学校陸上競技対校選手権大会</a:t>
            </a:r>
            <a:endParaRPr lang="en-US" altLang="zh-TW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en-US" altLang="zh-TW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		800</a:t>
            </a:r>
            <a:r>
              <a:rPr lang="zh-TW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優勝⇒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関東大会に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出場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山本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瑛・酒井一成・小林俊介・ウォルシュ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禅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小林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隼純・高橋　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創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520825" algn="l"/>
                <a:tab pos="1611313" algn="l"/>
                <a:tab pos="1701800" algn="l"/>
              </a:tabLst>
            </a:pPr>
            <a:r>
              <a:rPr lang="en-US" altLang="zh-TW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zh-TW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		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4×400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ｍリレー　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⇒関東大会に出場</a:t>
            </a:r>
            <a:endParaRPr lang="en-US" altLang="zh-TW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年（現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松野大河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「第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回日本地学オリンピック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」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銀賞</a:t>
            </a:r>
            <a:endParaRPr lang="en-US" altLang="ja-JP" sz="8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（現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森田一馬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「第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11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回科学地理オリンピック日本選手権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」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銀メダル</a:t>
            </a:r>
            <a:endParaRPr lang="en-US" altLang="ja-JP" sz="8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年（現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松野大河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「第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11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回科学地理オリンピック日本選手権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」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銅メダル</a:t>
            </a:r>
            <a:endParaRPr lang="en-US" altLang="ja-JP" sz="8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年（現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坂本平蔵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「第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28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回数学オリンピック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JMO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）」　優秀賞</a:t>
            </a:r>
            <a:endParaRPr lang="en-US" altLang="ja-JP" sz="8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  <a:tab pos="1701800" algn="l"/>
              </a:tabLst>
            </a:pP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年（現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坂本平蔵　「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アジア太平洋数学オリンピック　第</a:t>
            </a:r>
            <a:r>
              <a:rPr lang="en-US" altLang="ja-JP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14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回国内大会」　優秀賞</a:t>
            </a:r>
            <a:endParaRPr lang="en-US" altLang="ja-JP" sz="800" dirty="0" smtClean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6450" algn="l"/>
                <a:tab pos="896938" algn="l"/>
                <a:tab pos="987425" algn="l"/>
                <a:tab pos="1076325" algn="l"/>
                <a:tab pos="1701800" algn="l"/>
              </a:tabLst>
            </a:pP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・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	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岡本沙紀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en-US" altLang="ja-JP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2018</a:t>
            </a:r>
            <a:r>
              <a:rPr lang="ja-JP" altLang="en-US" sz="800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年国際言語学オリンピック　日本</a:t>
            </a:r>
            <a:r>
              <a:rPr lang="ja-JP" altLang="en-US" sz="800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代表</a:t>
            </a:r>
            <a:endParaRPr lang="en-US" altLang="ja-JP" sz="800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5000" y="265651"/>
            <a:ext cx="9216000" cy="49006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>
              <a:tabLst>
                <a:tab pos="6813550" algn="l"/>
                <a:tab pos="6997700" algn="l"/>
                <a:tab pos="7085013" algn="l"/>
                <a:tab pos="7172325" algn="l"/>
              </a:tabLst>
            </a:pPr>
            <a:r>
              <a:rPr kumimoji="1" lang="en-US" altLang="ja-JP" sz="28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LATEST</a:t>
            </a:r>
            <a:r>
              <a:rPr kumimoji="1" lang="ja-JP" altLang="en-US" sz="28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</a:t>
            </a:r>
            <a:r>
              <a:rPr kumimoji="1" lang="en-US" altLang="ja-JP" sz="28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RESULTS</a:t>
            </a:r>
            <a:r>
              <a:rPr kumimoji="1"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</a:t>
            </a:r>
            <a:r>
              <a:rPr lang="en-US" altLang="ja-JP" sz="16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altLang="ja-JP" sz="1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/1</a:t>
            </a:r>
            <a:r>
              <a:rPr lang="ja-JP" altLang="en-US" sz="1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～</a:t>
            </a:r>
            <a:r>
              <a:rPr lang="en-US" altLang="ja-JP" sz="16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6/30</a:t>
            </a:r>
            <a:endParaRPr lang="ja-JP" altLang="en-US" sz="16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テキスト プレースホルダー 2"/>
          <p:cNvSpPr txBox="1">
            <a:spLocks/>
          </p:cNvSpPr>
          <p:nvPr/>
        </p:nvSpPr>
        <p:spPr>
          <a:xfrm>
            <a:off x="5111912" y="747123"/>
            <a:ext cx="444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附属駒場中・高等学校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ja-JP" altLang="en-US" sz="11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11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1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プレースホルダー 2"/>
          <p:cNvSpPr txBox="1">
            <a:spLocks/>
          </p:cNvSpPr>
          <p:nvPr/>
        </p:nvSpPr>
        <p:spPr>
          <a:xfrm>
            <a:off x="343223" y="751174"/>
            <a:ext cx="444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附属中学校</a:t>
            </a:r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b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100" b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プレースホルダー 2"/>
          <p:cNvSpPr txBox="1">
            <a:spLocks/>
          </p:cNvSpPr>
          <p:nvPr/>
        </p:nvSpPr>
        <p:spPr>
          <a:xfrm>
            <a:off x="340769" y="2311798"/>
            <a:ext cx="444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附属高等学校</a:t>
            </a:r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100" b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1100" b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100" b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100" b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206345" y="907010"/>
            <a:ext cx="4749820" cy="1526528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987425" algn="l"/>
                <a:tab pos="1079500" algn="l"/>
                <a:tab pos="1168400" algn="l"/>
                <a:tab pos="3230563" algn="l"/>
                <a:tab pos="3317875" algn="l"/>
                <a:tab pos="3406775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・高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（現高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東京都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ゴルフ国体強化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選手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896938" algn="l"/>
                <a:tab pos="987425" algn="l"/>
                <a:tab pos="1077913" algn="l"/>
                <a:tab pos="3230563" algn="l"/>
                <a:tab pos="3317875" algn="l"/>
                <a:tab pos="3406775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バドミントン部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	</a:t>
            </a:r>
            <a:r>
              <a:rPr lang="zh-CN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文京区</a:t>
            </a:r>
            <a:r>
              <a:rPr lang="zh-CN" altLang="en-US" sz="800" dirty="0">
                <a:latin typeface="HG丸ｺﾞｼｯｸM-PRO" pitchFamily="50" charset="-128"/>
                <a:ea typeface="HG丸ｺﾞｼｯｸM-PRO" pitchFamily="50" charset="-128"/>
              </a:rPr>
              <a:t>大会</a:t>
            </a:r>
            <a:r>
              <a:rPr lang="zh-CN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zh-CN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zh-CN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</a:t>
            </a:r>
            <a:endParaRPr lang="en-US" altLang="zh-CN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896938" algn="l"/>
                <a:tab pos="987425" algn="l"/>
                <a:tab pos="1077913" algn="l"/>
                <a:tab pos="3230563" algn="l"/>
                <a:tab pos="3317875" algn="l"/>
                <a:tab pos="3406775" algn="l"/>
              </a:tabLst>
            </a:pP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896938" algn="l"/>
                <a:tab pos="987425" algn="l"/>
                <a:tab pos="1077913" algn="l"/>
                <a:tab pos="3230563" algn="l"/>
                <a:tab pos="3317875" algn="l"/>
                <a:tab pos="3406775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陸上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>
              <a:buNone/>
              <a:tabLst>
                <a:tab pos="1079500" algn="l"/>
                <a:tab pos="1524000" algn="l"/>
                <a:tab pos="1612900" algn="l"/>
                <a:tab pos="170180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年女子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200m 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位⇒都大会へ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1079500" algn="l"/>
                <a:tab pos="1703388" algn="l"/>
              </a:tabLst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　　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110mH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位、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種競技 地区第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位⇒都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大会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1079500" algn="l"/>
                <a:tab pos="1612900" algn="l"/>
                <a:tab pos="1703388" algn="l"/>
                <a:tab pos="2152650" algn="l"/>
                <a:tab pos="2241550" algn="l"/>
              </a:tabLst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年男子　　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4×100m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リレー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大会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  <a:tabLst>
                <a:tab pos="1079500" algn="l"/>
                <a:tab pos="1703388" algn="l"/>
                <a:tab pos="1792288" algn="l"/>
                <a:tab pos="2241550" algn="l"/>
              </a:tabLst>
            </a:pP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年女子　　　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4×100m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リレー 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⇒都大会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1077913" algn="l"/>
                <a:tab pos="1168400" algn="l"/>
                <a:tab pos="3230563" algn="l"/>
                <a:tab pos="3317875" algn="l"/>
                <a:tab pos="3406775" algn="l"/>
              </a:tabLst>
            </a:pP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1077913" algn="l"/>
                <a:tab pos="1168400" algn="l"/>
                <a:tab pos="3230563" algn="l"/>
                <a:tab pos="3317875" algn="l"/>
                <a:tab pos="3406775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年男子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	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北九州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子どもノンフィクション文学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　選考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委員特別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533400" algn="l"/>
                <a:tab pos="627063" algn="l"/>
                <a:tab pos="715963" algn="l"/>
                <a:tab pos="803275" algn="l"/>
                <a:tab pos="1077913" algn="l"/>
                <a:tab pos="3230563" algn="l"/>
                <a:tab pos="3317875" algn="l"/>
                <a:tab pos="3406775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年女子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		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東京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東会小倉百人一首全国競技かるた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大会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E11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級　準優勝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プレースホルダー 2"/>
          <p:cNvSpPr txBox="1">
            <a:spLocks/>
          </p:cNvSpPr>
          <p:nvPr/>
        </p:nvSpPr>
        <p:spPr>
          <a:xfrm>
            <a:off x="5099430" y="4780116"/>
            <a:ext cx="4449600" cy="180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36000" rIns="91440" bIns="36000" rtlCol="0" anchor="ctr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11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附属坂戸高等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学校</a:t>
            </a:r>
            <a:r>
              <a:rPr kumimoji="1" lang="en-US" altLang="ja-JP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1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1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1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11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月</a:t>
            </a:r>
            <a:r>
              <a:rPr kumimoji="1" lang="ja-JP" altLang="en-US" sz="1100" b="0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en-US" altLang="ja-JP" sz="1100" b="0" i="0" u="none" strike="noStrike" kern="1200" cap="none" spc="0" normalizeH="0" baseline="0" noProof="0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868987" y="4921805"/>
            <a:ext cx="4910485" cy="168885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自転車競技部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】</a:t>
            </a: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髙橋吹歌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2018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トラックアジア自転車競技選手権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大会　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　　　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IP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銀メダル、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団体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パーシュート　銀メダル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 defTabSz="917575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2689225" algn="l"/>
                <a:tab pos="3051175" algn="l"/>
                <a:tab pos="3494088" algn="l"/>
                <a:tab pos="3765550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杉崎義和　全国高等学校自転車競技選抜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大会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ポイントレース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3051175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髙橋吹歌　全国高等学校自転車競技選抜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大会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スクラッチ　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位入賞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3051175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増田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たま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全国高等学校自転車競技選抜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大会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2kIP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位入賞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3051175" algn="l"/>
                <a:tab pos="3675063" algn="l"/>
                <a:tab pos="3765550" algn="l"/>
              </a:tabLst>
            </a:pPr>
            <a:endParaRPr lang="en-US" altLang="ja-JP" sz="800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3051175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杉崎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義和　関東大会　ポイントレース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971675" algn="l"/>
                <a:tab pos="2241550" algn="l"/>
                <a:tab pos="2330450" algn="l"/>
                <a:tab pos="2514600" algn="l"/>
                <a:tab pos="2600325" algn="l"/>
                <a:tab pos="3051175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髙橋吹歌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関東大会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 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IP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位、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500mTT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971675" algn="l"/>
                <a:tab pos="2514600" algn="l"/>
                <a:tab pos="2600325" algn="l"/>
                <a:tab pos="3051175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増田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たま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関東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大会　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 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IP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位、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500mTT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1792288" algn="l"/>
                <a:tab pos="1882775" algn="l"/>
                <a:tab pos="1971675" algn="l"/>
                <a:tab pos="2509838" algn="l"/>
                <a:tab pos="2600325" algn="l"/>
                <a:tab pos="3051175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鈴木郁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絵　関東大会　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㎞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 IP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18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、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500mTT	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20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2600325" algn="l"/>
                <a:tab pos="3051175" algn="l"/>
                <a:tab pos="3232150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チームスプリント　杉崎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義和、茂木智紀、立石剛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大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	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位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  <a:p>
            <a:pPr marL="0" indent="0">
              <a:spcBef>
                <a:spcPts val="0"/>
              </a:spcBef>
              <a:buNone/>
              <a:tabLst>
                <a:tab pos="715963" algn="l"/>
                <a:tab pos="803275" algn="l"/>
                <a:tab pos="896938" algn="l"/>
                <a:tab pos="987425" algn="l"/>
                <a:tab pos="1076325" algn="l"/>
                <a:tab pos="3051175" algn="l"/>
                <a:tab pos="3232150" algn="l"/>
                <a:tab pos="3675063" algn="l"/>
                <a:tab pos="376555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杉崎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義和、髙橋吹歌、増田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たま⇒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 H30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年度インターハイ出場決定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868198" y="891761"/>
            <a:ext cx="4765322" cy="3888355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zh-CN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zh-CN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45</a:t>
            </a:r>
            <a:r>
              <a:rPr lang="zh-CN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回世田谷区中学校総合体育大会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（剣道部）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男子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団体第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位：江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口和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希、中村奎智、本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多柊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太、古瀬和寛、山本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英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昂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zh-CN" altLang="en-US" sz="800" dirty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zh-CN" sz="8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zh-CN" altLang="en-US" sz="800" dirty="0">
                <a:latin typeface="HG丸ｺﾞｼｯｸM-PRO" pitchFamily="50" charset="-128"/>
                <a:ea typeface="HG丸ｺﾞｼｯｸM-PRO" pitchFamily="50" charset="-128"/>
              </a:rPr>
              <a:t>回全国高等学校囲碁選抜</a:t>
            </a:r>
            <a:r>
              <a:rPr lang="zh-CN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（駒場棋院）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男子団体第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位：永井　究、吉川元弥、大勢拓実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zh-CN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全国高等学校将棋選手権大会東京地区予選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（将棋部）　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zh-CN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男子団体第</a:t>
            </a:r>
            <a:r>
              <a:rPr lang="en-US" altLang="zh-CN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zh-CN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：櫻井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徳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吾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大塚翔生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前田隼人</a:t>
            </a:r>
            <a:endParaRPr lang="en-US" altLang="ja-JP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文部科学大臣杯第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回小・中学校将棋団体戦東京都予選中学校の部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（将棋部）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優勝⇒東日本大会出場：種村賢飛、望月洋志、諸岡知樹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回文部科学大臣杯小・中学校囲碁団体戦東京大会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（駒場棋院）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選抜戦第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位⇒全国大会出場　クラス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別戦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Ａ準優勝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回全国高校囲碁選手権大会東京都大会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（駒場棋院）団体戦第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69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回東京都中学校地域別陸上競技大会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（陸上部）</a:t>
            </a: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男子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西部共通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3,000m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位：瀧野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幹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拡　１年走り幅跳び第２位：武田知己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第１回中学生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即興型英語ディベート全国大会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（語学部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）第３位：水谷友哉、猪倉彼方、石堀朝陽</a:t>
            </a:r>
          </a:p>
          <a:p>
            <a:pPr marL="0" indent="0">
              <a:buNone/>
            </a:pP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The Kansai 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JPDU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（語学部）準優勝・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1st </a:t>
            </a: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Best Rookie 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Speaker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：高橋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陶太</a:t>
            </a:r>
          </a:p>
          <a:p>
            <a:pPr marL="0" indent="0">
              <a:buNone/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第７回日本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高校生ﾊﾟｰﾗﾒﾝﾀﾘｰﾃﾞｨﾞﾍﾞｰﾄ連盟杯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（語学部）第５位：今田敬都、熊谷光剛、瀬田大智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17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日本情報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オリンピック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361950" algn="l"/>
                <a:tab pos="53340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金賞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zh-CN" altLang="en-US" sz="800" dirty="0">
                <a:latin typeface="HG丸ｺﾞｼｯｸM-PRO" pitchFamily="50" charset="-128"/>
                <a:ea typeface="HG丸ｺﾞｼｯｸM-PRO" pitchFamily="50" charset="-128"/>
              </a:rPr>
              <a:t>情報処理学会若手奨励賞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⇒国際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情報オリンピック特別参加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選手：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米田優峻</a:t>
            </a:r>
            <a:endParaRPr lang="en-US" altLang="zh-TW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361950" algn="l"/>
                <a:tab pos="533400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銀賞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zh-CN" altLang="en-US" sz="800" dirty="0">
                <a:latin typeface="HG丸ｺﾞｼｯｸM-PRO" pitchFamily="50" charset="-128"/>
                <a:ea typeface="HG丸ｺﾞｼｯｸM-PRO" pitchFamily="50" charset="-128"/>
              </a:rPr>
              <a:t>情報処理学会若手奨励賞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⇒同日本代表：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行方光一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優秀賞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行方聖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米山瑛士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細川直希</a:t>
            </a:r>
            <a:endParaRPr lang="en-US" altLang="zh-TW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28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日本数学オリンピック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銅賞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⇒国際</a:t>
            </a:r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数学オリンピック日本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代表：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清原大慈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優秀賞：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田中泉生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須田涼太郎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松下謙太郎</a:t>
            </a:r>
            <a:endParaRPr lang="en-US" altLang="zh-TW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16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回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日本ジュニア数学オリンピック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金賞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林永幸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銀賞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杉井秀伍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銅賞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：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石堀朝陽</a:t>
            </a:r>
            <a:r>
              <a:rPr lang="ja-JP" altLang="en-US" sz="800" dirty="0" err="1" smtClean="0">
                <a:latin typeface="HG丸ｺﾞｼｯｸM-PRO" pitchFamily="50" charset="-128"/>
                <a:ea typeface="HG丸ｺﾞｼｯｸM-PRO" pitchFamily="50" charset="-128"/>
              </a:rPr>
              <a:t>、</a:t>
            </a:r>
            <a:r>
              <a:rPr lang="zh-TW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鵜野正史</a:t>
            </a:r>
            <a:endParaRPr lang="en-US" altLang="zh-TW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回科学地理オリンピック日本選手権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銀メダル：武下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航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大、鈴木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脩人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回日本地学オリンピック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つくば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市長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賞（総合第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位）・つくば科学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万博記念財団理事長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賞（中学生第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位）・産総研地質調査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総合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センター特別賞・金賞：大野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浩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輝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金賞：青沼惠人、野村海斗、山田耀　銀賞：村松朋哉、中村宇堂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800" dirty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回科学の甲子園全国大会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】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埼玉県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知事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賞（総合第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位）・埼玉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りそな銀行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賞・</a:t>
            </a:r>
            <a:r>
              <a:rPr lang="en-US" altLang="ja-JP" sz="800" dirty="0" smtClean="0">
                <a:latin typeface="HG丸ｺﾞｼｯｸM-PRO" pitchFamily="50" charset="-128"/>
                <a:ea typeface="HG丸ｺﾞｼｯｸM-PRO" pitchFamily="50" charset="-128"/>
              </a:rPr>
              <a:t>TOYOTA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賞：</a:t>
            </a:r>
            <a:endParaRPr lang="ja-JP" altLang="en-US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　石井敬</a:t>
            </a:r>
            <a:r>
              <a:rPr lang="ja-JP" altLang="en-US" sz="800" dirty="0" smtClean="0">
                <a:latin typeface="HG丸ｺﾞｼｯｸM-PRO" pitchFamily="50" charset="-128"/>
                <a:ea typeface="HG丸ｺﾞｼｯｸM-PRO" pitchFamily="50" charset="-128"/>
              </a:rPr>
              <a:t>直、大輪奏太朗、川村慧、小宮晨一、佐々木薫、野村海斗、藤沼</a:t>
            </a:r>
            <a:r>
              <a:rPr lang="ja-JP" altLang="en-US" sz="800" dirty="0">
                <a:latin typeface="HG丸ｺﾞｼｯｸM-PRO" pitchFamily="50" charset="-128"/>
                <a:ea typeface="HG丸ｺﾞｼｯｸM-PRO" pitchFamily="50" charset="-128"/>
              </a:rPr>
              <a:t>航人</a:t>
            </a: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endParaRPr lang="en-US" altLang="zh-TW" sz="8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fontAlgn="base">
              <a:spcBef>
                <a:spcPts val="0"/>
              </a:spcBef>
              <a:buNone/>
              <a:tabLst>
                <a:tab pos="538163" algn="l"/>
              </a:tabLst>
            </a:pPr>
            <a:endParaRPr lang="zh-TW" altLang="en-US" sz="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213</Words>
  <Application>Microsoft Office PowerPoint</Application>
  <PresentationFormat>A4 210 x 297 mm</PresentationFormat>
  <Paragraphs>129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HG丸ｺﾞｼｯｸM-PRO</vt:lpstr>
      <vt:lpstr>ＭＳ Ｐゴシック</vt:lpstr>
      <vt:lpstr>Arial</vt:lpstr>
      <vt:lpstr>Calibri</vt:lpstr>
      <vt:lpstr>Office ​​テーマ</vt:lpstr>
      <vt:lpstr>PowerPoint プレゼンテーション</vt:lpstr>
      <vt:lpstr>LATEST　RESULTS　2/1～6/30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</dc:creator>
  <cp:lastModifiedBy>小野　清恵</cp:lastModifiedBy>
  <cp:revision>1094</cp:revision>
  <cp:lastPrinted>2018-07-05T04:39:17Z</cp:lastPrinted>
  <dcterms:created xsi:type="dcterms:W3CDTF">2014-05-10T12:11:42Z</dcterms:created>
  <dcterms:modified xsi:type="dcterms:W3CDTF">2018-07-05T04:39:27Z</dcterms:modified>
</cp:coreProperties>
</file>